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3" r:id="rId2"/>
    <p:sldId id="302" r:id="rId3"/>
    <p:sldId id="304" r:id="rId4"/>
    <p:sldId id="260" r:id="rId5"/>
    <p:sldId id="294" r:id="rId6"/>
    <p:sldId id="256" r:id="rId7"/>
    <p:sldId id="257" r:id="rId8"/>
    <p:sldId id="258" r:id="rId9"/>
    <p:sldId id="259" r:id="rId10"/>
    <p:sldId id="261" r:id="rId11"/>
    <p:sldId id="262" r:id="rId12"/>
    <p:sldId id="295" r:id="rId13"/>
    <p:sldId id="296" r:id="rId14"/>
    <p:sldId id="297" r:id="rId15"/>
    <p:sldId id="298" r:id="rId16"/>
    <p:sldId id="299" r:id="rId17"/>
    <p:sldId id="300" r:id="rId18"/>
    <p:sldId id="301" r:id="rId19"/>
    <p:sldId id="288" r:id="rId20"/>
    <p:sldId id="289" r:id="rId21"/>
    <p:sldId id="290" r:id="rId22"/>
    <p:sldId id="291" r:id="rId23"/>
    <p:sldId id="292" r:id="rId24"/>
    <p:sldId id="293" r:id="rId25"/>
    <p:sldId id="264" r:id="rId26"/>
    <p:sldId id="267" r:id="rId27"/>
    <p:sldId id="265" r:id="rId28"/>
    <p:sldId id="266" r:id="rId29"/>
    <p:sldId id="272" r:id="rId30"/>
    <p:sldId id="273" r:id="rId31"/>
    <p:sldId id="274" r:id="rId32"/>
    <p:sldId id="275" r:id="rId33"/>
    <p:sldId id="276" r:id="rId34"/>
    <p:sldId id="277" r:id="rId35"/>
    <p:sldId id="278" r:id="rId36"/>
    <p:sldId id="279" r:id="rId37"/>
    <p:sldId id="280" r:id="rId38"/>
    <p:sldId id="283" r:id="rId39"/>
    <p:sldId id="284" r:id="rId40"/>
    <p:sldId id="285" r:id="rId41"/>
    <p:sldId id="286" r:id="rId42"/>
    <p:sldId id="287" r:id="rId43"/>
    <p:sldId id="305"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60" autoAdjust="0"/>
    <p:restoredTop sz="94662" autoAdjust="0"/>
  </p:normalViewPr>
  <p:slideViewPr>
    <p:cSldViewPr>
      <p:cViewPr varScale="1">
        <p:scale>
          <a:sx n="70" d="100"/>
          <a:sy n="70" d="100"/>
        </p:scale>
        <p:origin x="-888"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2D7AF5-6DDF-4458-BADD-4262C388C1B3}" type="datetimeFigureOut">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ED93E-70DD-4811-8101-1D6CB488CF6F}" type="slidenum">
              <a:rPr lang="en-US" smtClean="0"/>
              <a:t>‹#›</a:t>
            </a:fld>
            <a:endParaRPr lang="en-US"/>
          </a:p>
        </p:txBody>
      </p:sp>
    </p:spTree>
    <p:extLst>
      <p:ext uri="{BB962C8B-B14F-4D97-AF65-F5344CB8AC3E}">
        <p14:creationId xmlns:p14="http://schemas.microsoft.com/office/powerpoint/2010/main" val="1240382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2D7AF5-6DDF-4458-BADD-4262C388C1B3}" type="datetimeFigureOut">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ED93E-70DD-4811-8101-1D6CB488CF6F}" type="slidenum">
              <a:rPr lang="en-US" smtClean="0"/>
              <a:t>‹#›</a:t>
            </a:fld>
            <a:endParaRPr lang="en-US"/>
          </a:p>
        </p:txBody>
      </p:sp>
    </p:spTree>
    <p:extLst>
      <p:ext uri="{BB962C8B-B14F-4D97-AF65-F5344CB8AC3E}">
        <p14:creationId xmlns:p14="http://schemas.microsoft.com/office/powerpoint/2010/main" val="14033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2D7AF5-6DDF-4458-BADD-4262C388C1B3}" type="datetimeFigureOut">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ED93E-70DD-4811-8101-1D6CB488CF6F}" type="slidenum">
              <a:rPr lang="en-US" smtClean="0"/>
              <a:t>‹#›</a:t>
            </a:fld>
            <a:endParaRPr lang="en-US"/>
          </a:p>
        </p:txBody>
      </p:sp>
    </p:spTree>
    <p:extLst>
      <p:ext uri="{BB962C8B-B14F-4D97-AF65-F5344CB8AC3E}">
        <p14:creationId xmlns:p14="http://schemas.microsoft.com/office/powerpoint/2010/main" val="3952458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2D7AF5-6DDF-4458-BADD-4262C388C1B3}" type="datetimeFigureOut">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ED93E-70DD-4811-8101-1D6CB488CF6F}" type="slidenum">
              <a:rPr lang="en-US" smtClean="0"/>
              <a:t>‹#›</a:t>
            </a:fld>
            <a:endParaRPr lang="en-US"/>
          </a:p>
        </p:txBody>
      </p:sp>
    </p:spTree>
    <p:extLst>
      <p:ext uri="{BB962C8B-B14F-4D97-AF65-F5344CB8AC3E}">
        <p14:creationId xmlns:p14="http://schemas.microsoft.com/office/powerpoint/2010/main" val="196496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2D7AF5-6DDF-4458-BADD-4262C388C1B3}" type="datetimeFigureOut">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ED93E-70DD-4811-8101-1D6CB488CF6F}" type="slidenum">
              <a:rPr lang="en-US" smtClean="0"/>
              <a:t>‹#›</a:t>
            </a:fld>
            <a:endParaRPr lang="en-US"/>
          </a:p>
        </p:txBody>
      </p:sp>
    </p:spTree>
    <p:extLst>
      <p:ext uri="{BB962C8B-B14F-4D97-AF65-F5344CB8AC3E}">
        <p14:creationId xmlns:p14="http://schemas.microsoft.com/office/powerpoint/2010/main" val="2604730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2D7AF5-6DDF-4458-BADD-4262C388C1B3}" type="datetimeFigureOut">
              <a:rPr lang="en-US" smtClean="0"/>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ED93E-70DD-4811-8101-1D6CB488CF6F}" type="slidenum">
              <a:rPr lang="en-US" smtClean="0"/>
              <a:t>‹#›</a:t>
            </a:fld>
            <a:endParaRPr lang="en-US"/>
          </a:p>
        </p:txBody>
      </p:sp>
    </p:spTree>
    <p:extLst>
      <p:ext uri="{BB962C8B-B14F-4D97-AF65-F5344CB8AC3E}">
        <p14:creationId xmlns:p14="http://schemas.microsoft.com/office/powerpoint/2010/main" val="3645762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2D7AF5-6DDF-4458-BADD-4262C388C1B3}" type="datetimeFigureOut">
              <a:rPr lang="en-US" smtClean="0"/>
              <a:t>4/15/2019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0ED93E-70DD-4811-8101-1D6CB488CF6F}" type="slidenum">
              <a:rPr lang="en-US" smtClean="0"/>
              <a:t>‹#›</a:t>
            </a:fld>
            <a:endParaRPr lang="en-US"/>
          </a:p>
        </p:txBody>
      </p:sp>
    </p:spTree>
    <p:extLst>
      <p:ext uri="{BB962C8B-B14F-4D97-AF65-F5344CB8AC3E}">
        <p14:creationId xmlns:p14="http://schemas.microsoft.com/office/powerpoint/2010/main" val="254305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2D7AF5-6DDF-4458-BADD-4262C388C1B3}" type="datetimeFigureOut">
              <a:rPr lang="en-US" smtClean="0"/>
              <a:t>4/15/2019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0ED93E-70DD-4811-8101-1D6CB488CF6F}" type="slidenum">
              <a:rPr lang="en-US" smtClean="0"/>
              <a:t>‹#›</a:t>
            </a:fld>
            <a:endParaRPr lang="en-US"/>
          </a:p>
        </p:txBody>
      </p:sp>
    </p:spTree>
    <p:extLst>
      <p:ext uri="{BB962C8B-B14F-4D97-AF65-F5344CB8AC3E}">
        <p14:creationId xmlns:p14="http://schemas.microsoft.com/office/powerpoint/2010/main" val="1345514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D7AF5-6DDF-4458-BADD-4262C388C1B3}" type="datetimeFigureOut">
              <a:rPr lang="en-US" smtClean="0"/>
              <a:t>4/15/2019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0ED93E-70DD-4811-8101-1D6CB488CF6F}" type="slidenum">
              <a:rPr lang="en-US" smtClean="0"/>
              <a:t>‹#›</a:t>
            </a:fld>
            <a:endParaRPr lang="en-US"/>
          </a:p>
        </p:txBody>
      </p:sp>
    </p:spTree>
    <p:extLst>
      <p:ext uri="{BB962C8B-B14F-4D97-AF65-F5344CB8AC3E}">
        <p14:creationId xmlns:p14="http://schemas.microsoft.com/office/powerpoint/2010/main" val="252900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D7AF5-6DDF-4458-BADD-4262C388C1B3}" type="datetimeFigureOut">
              <a:rPr lang="en-US" smtClean="0"/>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ED93E-70DD-4811-8101-1D6CB488CF6F}" type="slidenum">
              <a:rPr lang="en-US" smtClean="0"/>
              <a:t>‹#›</a:t>
            </a:fld>
            <a:endParaRPr lang="en-US"/>
          </a:p>
        </p:txBody>
      </p:sp>
    </p:spTree>
    <p:extLst>
      <p:ext uri="{BB962C8B-B14F-4D97-AF65-F5344CB8AC3E}">
        <p14:creationId xmlns:p14="http://schemas.microsoft.com/office/powerpoint/2010/main" val="1769098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D7AF5-6DDF-4458-BADD-4262C388C1B3}" type="datetimeFigureOut">
              <a:rPr lang="en-US" smtClean="0"/>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ED93E-70DD-4811-8101-1D6CB488CF6F}" type="slidenum">
              <a:rPr lang="en-US" smtClean="0"/>
              <a:t>‹#›</a:t>
            </a:fld>
            <a:endParaRPr lang="en-US"/>
          </a:p>
        </p:txBody>
      </p:sp>
    </p:spTree>
    <p:extLst>
      <p:ext uri="{BB962C8B-B14F-4D97-AF65-F5344CB8AC3E}">
        <p14:creationId xmlns:p14="http://schemas.microsoft.com/office/powerpoint/2010/main" val="3806490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40000"/>
                <a:satMod val="350000"/>
              </a:schemeClr>
            </a:gs>
            <a:gs pos="32000">
              <a:schemeClr val="bg1">
                <a:tint val="45000"/>
                <a:shade val="99000"/>
                <a:satMod val="350000"/>
                <a:lumMod val="92000"/>
                <a:alpha val="73000"/>
              </a:schemeClr>
            </a:gs>
            <a:gs pos="100000">
              <a:schemeClr val="bg1">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D7AF5-6DDF-4458-BADD-4262C388C1B3}" type="datetimeFigureOut">
              <a:rPr lang="en-US" smtClean="0"/>
              <a:t>4/15/2019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ED93E-70DD-4811-8101-1D6CB488CF6F}" type="slidenum">
              <a:rPr lang="en-US" smtClean="0"/>
              <a:t>‹#›</a:t>
            </a:fld>
            <a:endParaRPr lang="en-US"/>
          </a:p>
        </p:txBody>
      </p:sp>
    </p:spTree>
    <p:extLst>
      <p:ext uri="{BB962C8B-B14F-4D97-AF65-F5344CB8AC3E}">
        <p14:creationId xmlns:p14="http://schemas.microsoft.com/office/powerpoint/2010/main" val="216501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After Effects\Traderay\main logo tradera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505200"/>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After Effects\Traderay\Bar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391" y="2209800"/>
            <a:ext cx="3200400"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14400" y="762000"/>
            <a:ext cx="8229600" cy="923330"/>
          </a:xfrm>
          <a:prstGeom prst="rect">
            <a:avLst/>
          </a:prstGeom>
        </p:spPr>
        <p:txBody>
          <a:bodyPr wrap="square">
            <a:spAutoFit/>
          </a:bodyPr>
          <a:lstStyle/>
          <a:p>
            <a:r>
              <a:rPr lang="en-US" sz="5400" b="1" dirty="0" smtClean="0"/>
              <a:t>WELCOME TO TRADE RAY</a:t>
            </a:r>
            <a:endParaRPr lang="en-US" sz="5400" b="1" dirty="0"/>
          </a:p>
        </p:txBody>
      </p:sp>
    </p:spTree>
    <p:extLst>
      <p:ext uri="{BB962C8B-B14F-4D97-AF65-F5344CB8AC3E}">
        <p14:creationId xmlns:p14="http://schemas.microsoft.com/office/powerpoint/2010/main" val="28612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381000"/>
            <a:ext cx="8229600" cy="923925"/>
          </a:xfrm>
        </p:spPr>
      </p:pic>
      <p:sp>
        <p:nvSpPr>
          <p:cNvPr id="6" name="Rectangle 5"/>
          <p:cNvSpPr/>
          <p:nvPr/>
        </p:nvSpPr>
        <p:spPr>
          <a:xfrm>
            <a:off x="381000" y="1981200"/>
            <a:ext cx="8610600" cy="3416320"/>
          </a:xfrm>
          <a:prstGeom prst="rect">
            <a:avLst/>
          </a:prstGeom>
        </p:spPr>
        <p:txBody>
          <a:bodyPr wrap="square">
            <a:spAutoFit/>
          </a:bodyPr>
          <a:lstStyle/>
          <a:p>
            <a:r>
              <a:rPr lang="en-US" sz="2400" dirty="0" err="1"/>
              <a:t>Erbatech</a:t>
            </a:r>
            <a:r>
              <a:rPr lang="en-US" sz="2400" dirty="0"/>
              <a:t> GmbH, based in </a:t>
            </a:r>
            <a:r>
              <a:rPr lang="en-US" sz="2400" dirty="0" err="1"/>
              <a:t>Erbach</a:t>
            </a:r>
            <a:r>
              <a:rPr lang="en-US" sz="2400" dirty="0"/>
              <a:t>, Germany, develops, designs and manufactures high end solutions for wet finishing of knitted and woven fabrics. After 50 years in the business, </a:t>
            </a:r>
            <a:r>
              <a:rPr lang="en-US" sz="2400" dirty="0" err="1"/>
              <a:t>Erbatech</a:t>
            </a:r>
            <a:r>
              <a:rPr lang="en-US" sz="2400" dirty="0"/>
              <a:t> GmbH has become the market leader in solutions specially designed for knit dyers and finishers. </a:t>
            </a:r>
          </a:p>
          <a:p>
            <a:r>
              <a:rPr lang="en-US" sz="2400" dirty="0"/>
              <a:t>Our objective is to provide the textile industry with well proven machines for bleaching, CPB dyeing, washing and impregnation of delicate textiles, giving our customers great results and productivity with the lowest electric, water, steam and chemical consumption.</a:t>
            </a:r>
          </a:p>
        </p:txBody>
      </p:sp>
    </p:spTree>
    <p:extLst>
      <p:ext uri="{BB962C8B-B14F-4D97-AF65-F5344CB8AC3E}">
        <p14:creationId xmlns:p14="http://schemas.microsoft.com/office/powerpoint/2010/main" val="317296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p:cTn id="24"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5"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6"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7" dur="1000"/>
                                        <p:tgtEl>
                                          <p:spTgt spid="6">
                                            <p:txEl>
                                              <p:pRg st="0" end="0"/>
                                            </p:txEl>
                                          </p:spTgt>
                                        </p:tgtEl>
                                      </p:cBhvr>
                                    </p:animEffect>
                                  </p:childTnLst>
                                </p:cTn>
                              </p:par>
                            </p:childTnLst>
                          </p:cTn>
                        </p:par>
                        <p:par>
                          <p:cTn id="28" fill="hold">
                            <p:stCondLst>
                              <p:cond delay="3000"/>
                            </p:stCondLst>
                            <p:childTnLst>
                              <p:par>
                                <p:cTn id="29" presetID="31" presetClass="entr" presetSubtype="0" fill="hold" nodeType="after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p:cTn id="31"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4296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01200" cy="3733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8" y="3371850"/>
            <a:ext cx="9567081" cy="3486150"/>
          </a:xfrm>
          <a:prstGeom prst="rect">
            <a:avLst/>
          </a:prstGeom>
        </p:spPr>
      </p:pic>
    </p:spTree>
    <p:extLst>
      <p:ext uri="{BB962C8B-B14F-4D97-AF65-F5344CB8AC3E}">
        <p14:creationId xmlns:p14="http://schemas.microsoft.com/office/powerpoint/2010/main" val="33943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6113" y="228600"/>
            <a:ext cx="2914650" cy="895350"/>
          </a:xfrm>
          <a:prstGeom prst="rect">
            <a:avLst/>
          </a:prstGeom>
        </p:spPr>
      </p:pic>
      <p:sp>
        <p:nvSpPr>
          <p:cNvPr id="3" name="Rectangle 2"/>
          <p:cNvSpPr/>
          <p:nvPr/>
        </p:nvSpPr>
        <p:spPr>
          <a:xfrm>
            <a:off x="304800" y="1859340"/>
            <a:ext cx="8610600" cy="3416320"/>
          </a:xfrm>
          <a:prstGeom prst="rect">
            <a:avLst/>
          </a:prstGeom>
        </p:spPr>
        <p:txBody>
          <a:bodyPr wrap="square">
            <a:spAutoFit/>
          </a:bodyPr>
          <a:lstStyle/>
          <a:p>
            <a:r>
              <a:rPr lang="en-US" sz="2400" b="1" dirty="0" smtClean="0"/>
              <a:t>DONGBAO</a:t>
            </a:r>
          </a:p>
          <a:p>
            <a:endParaRPr lang="en-US" sz="2400" dirty="0"/>
          </a:p>
          <a:p>
            <a:r>
              <a:rPr lang="en-US" sz="2400" dirty="0" err="1"/>
              <a:t>WuXi</a:t>
            </a:r>
            <a:r>
              <a:rPr lang="en-US" sz="2400" dirty="0"/>
              <a:t> </a:t>
            </a:r>
            <a:r>
              <a:rPr lang="en-US" sz="2400" dirty="0" err="1"/>
              <a:t>DongBao</a:t>
            </a:r>
            <a:r>
              <a:rPr lang="en-US" sz="2400" dirty="0"/>
              <a:t> Machinery Manufacture </a:t>
            </a:r>
            <a:r>
              <a:rPr lang="en-US" sz="2400" dirty="0" err="1"/>
              <a:t>Co.,Ltd</a:t>
            </a:r>
            <a:r>
              <a:rPr lang="en-US" sz="2400" dirty="0"/>
              <a:t>. is a Taiwanese joint venture which is located in the </a:t>
            </a:r>
            <a:r>
              <a:rPr lang="en-US" sz="2400" dirty="0" err="1"/>
              <a:t>Qianzhou</a:t>
            </a:r>
            <a:r>
              <a:rPr lang="en-US" sz="2400" dirty="0"/>
              <a:t> Industrial area. The company is specialized in designing, developing and manufacturing different series of dyeing machines. The company is able to provide outstanding assistance and excellent after-sale service, for an optimal and reliable choice of machine to fulfill the requirements for clients all around the world.</a:t>
            </a:r>
          </a:p>
        </p:txBody>
      </p:sp>
    </p:spTree>
    <p:extLst>
      <p:ext uri="{BB962C8B-B14F-4D97-AF65-F5344CB8AC3E}">
        <p14:creationId xmlns:p14="http://schemas.microsoft.com/office/powerpoint/2010/main" val="87956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025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138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1469" y="228600"/>
            <a:ext cx="2438400" cy="1524000"/>
          </a:xfrm>
          <a:prstGeom prst="rect">
            <a:avLst/>
          </a:prstGeom>
          <a:ln>
            <a:noFill/>
          </a:ln>
          <a:effectLst>
            <a:softEdge rad="112500"/>
          </a:effectLst>
        </p:spPr>
      </p:pic>
      <p:sp>
        <p:nvSpPr>
          <p:cNvPr id="3" name="Rectangle 2"/>
          <p:cNvSpPr/>
          <p:nvPr/>
        </p:nvSpPr>
        <p:spPr>
          <a:xfrm>
            <a:off x="304800" y="2690336"/>
            <a:ext cx="8382000" cy="2185214"/>
          </a:xfrm>
          <a:prstGeom prst="rect">
            <a:avLst/>
          </a:prstGeom>
        </p:spPr>
        <p:txBody>
          <a:bodyPr wrap="square">
            <a:spAutoFit/>
          </a:bodyPr>
          <a:lstStyle/>
          <a:p>
            <a:r>
              <a:rPr lang="en-US" sz="3200" b="1" dirty="0"/>
              <a:t>Cosmo </a:t>
            </a:r>
            <a:r>
              <a:rPr lang="en-US" sz="3200" b="1" dirty="0" smtClean="0"/>
              <a:t>Chemical:</a:t>
            </a:r>
          </a:p>
          <a:p>
            <a:endParaRPr lang="en-US" sz="3200" b="1" dirty="0"/>
          </a:p>
          <a:p>
            <a:r>
              <a:rPr lang="en-US" sz="2400" b="1" dirty="0"/>
              <a:t>Cosmo chemical is the turkey based chemical company. Cosmo Chemical has a reliable brand and solution partner for many well known local and foreign companies.</a:t>
            </a:r>
            <a:endParaRPr lang="en-US" sz="2400" dirty="0"/>
          </a:p>
        </p:txBody>
      </p:sp>
    </p:spTree>
    <p:extLst>
      <p:ext uri="{BB962C8B-B14F-4D97-AF65-F5344CB8AC3E}">
        <p14:creationId xmlns:p14="http://schemas.microsoft.com/office/powerpoint/2010/main" val="348861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361" y="2057400"/>
            <a:ext cx="8686800" cy="4524315"/>
          </a:xfrm>
          <a:prstGeom prst="rect">
            <a:avLst/>
          </a:prstGeom>
        </p:spPr>
        <p:txBody>
          <a:bodyPr wrap="square">
            <a:spAutoFit/>
          </a:bodyPr>
          <a:lstStyle/>
          <a:p>
            <a:r>
              <a:rPr lang="en-US" sz="2400" b="1" dirty="0"/>
              <a:t>Our Previous Principle </a:t>
            </a:r>
            <a:r>
              <a:rPr lang="en-US" sz="2400" b="1" dirty="0" smtClean="0"/>
              <a:t>Companies</a:t>
            </a:r>
          </a:p>
          <a:p>
            <a:endParaRPr lang="en-US" sz="2400" dirty="0"/>
          </a:p>
          <a:p>
            <a:r>
              <a:rPr lang="en-US" sz="2400" b="1" dirty="0"/>
              <a:t>BENNIGER AG </a:t>
            </a:r>
            <a:endParaRPr lang="en-US" sz="2400" b="1" dirty="0" smtClean="0"/>
          </a:p>
          <a:p>
            <a:endParaRPr lang="en-US" sz="2400" dirty="0"/>
          </a:p>
          <a:p>
            <a:r>
              <a:rPr lang="en-US" sz="2400" dirty="0"/>
              <a:t>The Swiss company </a:t>
            </a:r>
            <a:r>
              <a:rPr lang="en-US" sz="2400" dirty="0" err="1"/>
              <a:t>Benninger</a:t>
            </a:r>
            <a:r>
              <a:rPr lang="en-US" sz="2400" dirty="0"/>
              <a:t> has been the textile industry's leading partner across the globe for more than one hundred and fifty years with global branches and service representatives. </a:t>
            </a:r>
            <a:r>
              <a:rPr lang="en-US" sz="2400" dirty="0" err="1"/>
              <a:t>Benninger</a:t>
            </a:r>
            <a:r>
              <a:rPr lang="en-US" sz="2400" dirty="0"/>
              <a:t> develops and manufactures textile finishing and cord production ranges as well as providing complete system solutions. The vast knowledge of </a:t>
            </a:r>
            <a:r>
              <a:rPr lang="en-US" sz="2400" dirty="0" err="1"/>
              <a:t>Benninger</a:t>
            </a:r>
            <a:r>
              <a:rPr lang="en-US" sz="2400" dirty="0"/>
              <a:t> in the field of controls and automation is based on many years of experience with machines and ranges, also in other industries.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2057399"/>
          </a:xfrm>
          <a:prstGeom prst="rect">
            <a:avLst/>
          </a:prstGeom>
        </p:spPr>
      </p:pic>
    </p:spTree>
    <p:extLst>
      <p:ext uri="{BB962C8B-B14F-4D97-AF65-F5344CB8AC3E}">
        <p14:creationId xmlns:p14="http://schemas.microsoft.com/office/powerpoint/2010/main" val="400169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442" y="2133600"/>
            <a:ext cx="8763000" cy="4154984"/>
          </a:xfrm>
          <a:prstGeom prst="rect">
            <a:avLst/>
          </a:prstGeom>
        </p:spPr>
        <p:txBody>
          <a:bodyPr wrap="square">
            <a:spAutoFit/>
          </a:bodyPr>
          <a:lstStyle/>
          <a:p>
            <a:r>
              <a:rPr lang="en-US" sz="2400" b="1" dirty="0" err="1"/>
              <a:t>Erhardt+Leimer</a:t>
            </a:r>
            <a:r>
              <a:rPr lang="en-US" sz="2400" b="1" dirty="0"/>
              <a:t> Inc</a:t>
            </a:r>
            <a:r>
              <a:rPr lang="en-US" sz="2400" b="1" dirty="0" smtClean="0"/>
              <a:t>.</a:t>
            </a:r>
          </a:p>
          <a:p>
            <a:endParaRPr lang="en-US" sz="2400" dirty="0"/>
          </a:p>
          <a:p>
            <a:r>
              <a:rPr lang="en-US" sz="2400" dirty="0"/>
              <a:t>Is a South Carolina based company that specializes in providing system solutions and process control equipment to web based industries. Our complete range of web guiding, web tension control and vision systems provide the technology and the flexibility to serve all requirements for standard and custom applications. With almost 40 years of experience in providing process control solutions to the textile, converting, printing, corrugating, non-woven, tire &amp; rubber, paper manufacturing, plastics, packaging, and carpet industries, </a:t>
            </a:r>
            <a:r>
              <a:rPr lang="en-US" sz="2400" dirty="0" err="1"/>
              <a:t>Erhardt</a:t>
            </a:r>
            <a:r>
              <a:rPr lang="en-US" sz="2400" dirty="0"/>
              <a:t> + </a:t>
            </a:r>
            <a:r>
              <a:rPr lang="en-US" sz="2400" dirty="0" err="1"/>
              <a:t>Leimer</a:t>
            </a:r>
            <a:r>
              <a:rPr lang="en-US" sz="2400" dirty="0"/>
              <a:t> Inc. has become the recognized leader.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0333" y="457200"/>
            <a:ext cx="3027218" cy="1447800"/>
          </a:xfrm>
          <a:prstGeom prst="rect">
            <a:avLst/>
          </a:prstGeom>
        </p:spPr>
      </p:pic>
    </p:spTree>
    <p:extLst>
      <p:ext uri="{BB962C8B-B14F-4D97-AF65-F5344CB8AC3E}">
        <p14:creationId xmlns:p14="http://schemas.microsoft.com/office/powerpoint/2010/main" val="66915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19400"/>
            <a:ext cx="8229600" cy="1143000"/>
          </a:xfrm>
        </p:spPr>
        <p:txBody>
          <a:bodyPr>
            <a:normAutofit/>
          </a:bodyPr>
          <a:lstStyle/>
          <a:p>
            <a:r>
              <a:rPr lang="en-US" sz="6000" b="1" dirty="0" smtClean="0"/>
              <a:t>Meeting of World Bank</a:t>
            </a:r>
            <a:endParaRPr lang="en-US" sz="6000" b="1" dirty="0"/>
          </a:p>
        </p:txBody>
      </p:sp>
    </p:spTree>
    <p:extLst>
      <p:ext uri="{BB962C8B-B14F-4D97-AF65-F5344CB8AC3E}">
        <p14:creationId xmlns:p14="http://schemas.microsoft.com/office/powerpoint/2010/main" val="257318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202274"/>
            <a:ext cx="7772400" cy="5324535"/>
          </a:xfrm>
          <a:prstGeom prst="rect">
            <a:avLst/>
          </a:prstGeom>
        </p:spPr>
        <p:txBody>
          <a:bodyPr wrap="square">
            <a:spAutoFit/>
          </a:bodyPr>
          <a:lstStyle/>
          <a:p>
            <a:r>
              <a:rPr lang="en-US" sz="2000" b="1" dirty="0" smtClean="0"/>
              <a:t>INTRODUCTION:</a:t>
            </a:r>
          </a:p>
          <a:p>
            <a:endParaRPr lang="en-US" sz="2000" b="1" dirty="0" smtClean="0"/>
          </a:p>
          <a:p>
            <a:r>
              <a:rPr lang="en-US" sz="2000" dirty="0" smtClean="0"/>
              <a:t>Trade </a:t>
            </a:r>
            <a:r>
              <a:rPr lang="en-US" sz="2000" dirty="0"/>
              <a:t>Ray is a company formed up for trading with the motto, “</a:t>
            </a:r>
            <a:r>
              <a:rPr lang="en-US" sz="2000" b="1" i="1" dirty="0"/>
              <a:t>Trade for Future</a:t>
            </a:r>
            <a:r>
              <a:rPr lang="en-US" sz="2000" dirty="0"/>
              <a:t> “. It has been working since 2014 with good reputation. It was also kept in key consideration to be a part of the economic and technological development of Bangladesh. Trade Ray is now focusing into bringing out the new technological inventions as well as developments in textile sectors, which involves lot of efforts on marketing and training. Thus trade ray operates with a bunch of full time experienced technologist and business graduates. These technologists are busy always in learning new developments and inventions. They are also getting training from the principle companies in order to share the know how after wards. Also this technical team is providing a very good after sales service to the clients. The business graduates are busy in market analysis, segmentation and sales. They are often visiting the clients for promoting new products, taking their needs, feedback, etc. Thus Trade Ray forms good market coverage.</a:t>
            </a:r>
          </a:p>
        </p:txBody>
      </p:sp>
    </p:spTree>
    <p:extLst>
      <p:ext uri="{BB962C8B-B14F-4D97-AF65-F5344CB8AC3E}">
        <p14:creationId xmlns:p14="http://schemas.microsoft.com/office/powerpoint/2010/main" val="205685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1000"/>
                                        <p:tgtEl>
                                          <p:spTgt spid="2">
                                            <p:txEl>
                                              <p:pRg st="2" end="2"/>
                                            </p:txEl>
                                          </p:spTgt>
                                        </p:tgtEl>
                                      </p:cBhvr>
                                    </p:animEffect>
                                    <p:anim calcmode="lin" valueType="num">
                                      <p:cBhvr>
                                        <p:cTn id="1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828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85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078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184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 y="0"/>
            <a:ext cx="9162197" cy="6858000"/>
            <a:chOff x="10724297" y="152400"/>
            <a:chExt cx="9162197" cy="6858000"/>
          </a:xfrm>
        </p:grpSpPr>
        <p:sp>
          <p:nvSpPr>
            <p:cNvPr id="2" name="Rectangle 1"/>
            <p:cNvSpPr/>
            <p:nvPr/>
          </p:nvSpPr>
          <p:spPr>
            <a:xfrm>
              <a:off x="10724297" y="152400"/>
              <a:ext cx="8153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8895894" y="3048000"/>
              <a:ext cx="9906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2016</a:t>
              </a:r>
              <a:endParaRPr lang="en-US" sz="2400" b="1" dirty="0"/>
            </a:p>
          </p:txBody>
        </p:sp>
      </p:grpSp>
      <p:grpSp>
        <p:nvGrpSpPr>
          <p:cNvPr id="6" name="Group 5"/>
          <p:cNvGrpSpPr/>
          <p:nvPr/>
        </p:nvGrpSpPr>
        <p:grpSpPr>
          <a:xfrm>
            <a:off x="-1295400" y="0"/>
            <a:ext cx="9162197" cy="6858000"/>
            <a:chOff x="0" y="0"/>
            <a:chExt cx="9162197" cy="6858000"/>
          </a:xfrm>
        </p:grpSpPr>
        <p:sp>
          <p:nvSpPr>
            <p:cNvPr id="7" name="Rectangle 6"/>
            <p:cNvSpPr/>
            <p:nvPr/>
          </p:nvSpPr>
          <p:spPr>
            <a:xfrm>
              <a:off x="0" y="0"/>
              <a:ext cx="8153400"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ounded Rectangle 7"/>
            <p:cNvSpPr/>
            <p:nvPr/>
          </p:nvSpPr>
          <p:spPr>
            <a:xfrm>
              <a:off x="8171597" y="2895600"/>
              <a:ext cx="990600" cy="10668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smtClean="0"/>
                <a:t>2017</a:t>
              </a:r>
              <a:endParaRPr lang="en-US" sz="2400" b="1" dirty="0"/>
            </a:p>
          </p:txBody>
        </p:sp>
      </p:grpSp>
      <p:grpSp>
        <p:nvGrpSpPr>
          <p:cNvPr id="9" name="Group 8"/>
          <p:cNvGrpSpPr/>
          <p:nvPr/>
        </p:nvGrpSpPr>
        <p:grpSpPr>
          <a:xfrm>
            <a:off x="-2514600" y="-9525"/>
            <a:ext cx="9162197" cy="6858000"/>
            <a:chOff x="0" y="0"/>
            <a:chExt cx="9162197" cy="6858000"/>
          </a:xfrm>
        </p:grpSpPr>
        <p:sp>
          <p:nvSpPr>
            <p:cNvPr id="10" name="Rectangle 9"/>
            <p:cNvSpPr/>
            <p:nvPr/>
          </p:nvSpPr>
          <p:spPr>
            <a:xfrm>
              <a:off x="0" y="0"/>
              <a:ext cx="81534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ounded Rectangle 10"/>
            <p:cNvSpPr/>
            <p:nvPr/>
          </p:nvSpPr>
          <p:spPr>
            <a:xfrm>
              <a:off x="8171597" y="2895600"/>
              <a:ext cx="990600" cy="1066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t>2018</a:t>
              </a:r>
              <a:endParaRPr lang="en-US" sz="2400" b="1" dirty="0"/>
            </a:p>
          </p:txBody>
        </p:sp>
      </p:grpSp>
      <p:grpSp>
        <p:nvGrpSpPr>
          <p:cNvPr id="12" name="Group 11"/>
          <p:cNvGrpSpPr/>
          <p:nvPr/>
        </p:nvGrpSpPr>
        <p:grpSpPr>
          <a:xfrm>
            <a:off x="-3123692" y="28575"/>
            <a:ext cx="8476397" cy="6858000"/>
            <a:chOff x="0" y="0"/>
            <a:chExt cx="9162197" cy="6858000"/>
          </a:xfrm>
        </p:grpSpPr>
        <p:sp>
          <p:nvSpPr>
            <p:cNvPr id="13" name="Rectangle 12"/>
            <p:cNvSpPr/>
            <p:nvPr/>
          </p:nvSpPr>
          <p:spPr>
            <a:xfrm>
              <a:off x="0" y="0"/>
              <a:ext cx="8153400"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000" b="1" i="1" dirty="0" smtClean="0"/>
                <a:t>                         </a:t>
              </a:r>
              <a:endParaRPr lang="en-US" sz="6000" b="1" i="1" dirty="0"/>
            </a:p>
          </p:txBody>
        </p:sp>
        <p:sp>
          <p:nvSpPr>
            <p:cNvPr id="14" name="Rounded Rectangle 13"/>
            <p:cNvSpPr/>
            <p:nvPr/>
          </p:nvSpPr>
          <p:spPr>
            <a:xfrm>
              <a:off x="8171597" y="2895600"/>
              <a:ext cx="990600" cy="1066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smtClean="0"/>
                <a:t>2019</a:t>
              </a:r>
              <a:endParaRPr lang="en-US" sz="2400" b="1" dirty="0"/>
            </a:p>
          </p:txBody>
        </p:sp>
      </p:grpSp>
      <p:sp>
        <p:nvSpPr>
          <p:cNvPr id="15" name="Rectangle 14"/>
          <p:cNvSpPr/>
          <p:nvPr/>
        </p:nvSpPr>
        <p:spPr>
          <a:xfrm>
            <a:off x="990600" y="2924175"/>
            <a:ext cx="3124200" cy="11906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5400" dirty="0" smtClean="0"/>
              <a:t>DTG FAIR</a:t>
            </a:r>
            <a:endParaRPr lang="en-US" sz="5400" dirty="0"/>
          </a:p>
        </p:txBody>
      </p:sp>
    </p:spTree>
    <p:extLst>
      <p:ext uri="{BB962C8B-B14F-4D97-AF65-F5344CB8AC3E}">
        <p14:creationId xmlns:p14="http://schemas.microsoft.com/office/powerpoint/2010/main" val="45824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6"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80">
                                          <p:stCondLst>
                                            <p:cond delay="0"/>
                                          </p:stCondLst>
                                        </p:cTn>
                                        <p:tgtEl>
                                          <p:spTgt spid="15"/>
                                        </p:tgtEl>
                                      </p:cBhvr>
                                    </p:animEffect>
                                    <p:anim calcmode="lin" valueType="num">
                                      <p:cBhvr>
                                        <p:cTn id="2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3" dur="26">
                                          <p:stCondLst>
                                            <p:cond delay="650"/>
                                          </p:stCondLst>
                                        </p:cTn>
                                        <p:tgtEl>
                                          <p:spTgt spid="15"/>
                                        </p:tgtEl>
                                      </p:cBhvr>
                                      <p:to x="100000" y="60000"/>
                                    </p:animScale>
                                    <p:animScale>
                                      <p:cBhvr>
                                        <p:cTn id="34" dur="166" decel="50000">
                                          <p:stCondLst>
                                            <p:cond delay="676"/>
                                          </p:stCondLst>
                                        </p:cTn>
                                        <p:tgtEl>
                                          <p:spTgt spid="15"/>
                                        </p:tgtEl>
                                      </p:cBhvr>
                                      <p:to x="100000" y="100000"/>
                                    </p:animScale>
                                    <p:animScale>
                                      <p:cBhvr>
                                        <p:cTn id="35" dur="26">
                                          <p:stCondLst>
                                            <p:cond delay="1312"/>
                                          </p:stCondLst>
                                        </p:cTn>
                                        <p:tgtEl>
                                          <p:spTgt spid="15"/>
                                        </p:tgtEl>
                                      </p:cBhvr>
                                      <p:to x="100000" y="80000"/>
                                    </p:animScale>
                                    <p:animScale>
                                      <p:cBhvr>
                                        <p:cTn id="36" dur="166" decel="50000">
                                          <p:stCondLst>
                                            <p:cond delay="1338"/>
                                          </p:stCondLst>
                                        </p:cTn>
                                        <p:tgtEl>
                                          <p:spTgt spid="15"/>
                                        </p:tgtEl>
                                      </p:cBhvr>
                                      <p:to x="100000" y="100000"/>
                                    </p:animScale>
                                    <p:animScale>
                                      <p:cBhvr>
                                        <p:cTn id="37" dur="26">
                                          <p:stCondLst>
                                            <p:cond delay="1642"/>
                                          </p:stCondLst>
                                        </p:cTn>
                                        <p:tgtEl>
                                          <p:spTgt spid="15"/>
                                        </p:tgtEl>
                                      </p:cBhvr>
                                      <p:to x="100000" y="90000"/>
                                    </p:animScale>
                                    <p:animScale>
                                      <p:cBhvr>
                                        <p:cTn id="38" dur="166" decel="50000">
                                          <p:stCondLst>
                                            <p:cond delay="1668"/>
                                          </p:stCondLst>
                                        </p:cTn>
                                        <p:tgtEl>
                                          <p:spTgt spid="15"/>
                                        </p:tgtEl>
                                      </p:cBhvr>
                                      <p:to x="100000" y="100000"/>
                                    </p:animScale>
                                    <p:animScale>
                                      <p:cBhvr>
                                        <p:cTn id="39" dur="26">
                                          <p:stCondLst>
                                            <p:cond delay="1808"/>
                                          </p:stCondLst>
                                        </p:cTn>
                                        <p:tgtEl>
                                          <p:spTgt spid="15"/>
                                        </p:tgtEl>
                                      </p:cBhvr>
                                      <p:to x="100000" y="95000"/>
                                    </p:animScale>
                                    <p:animScale>
                                      <p:cBhvr>
                                        <p:cTn id="4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891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3400" y="4549"/>
            <a:ext cx="7715250" cy="6872785"/>
            <a:chOff x="533400" y="4549"/>
            <a:chExt cx="7715250" cy="6872785"/>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4549"/>
              <a:ext cx="3857625"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1025" y="19334"/>
              <a:ext cx="3857625" cy="6858000"/>
            </a:xfrm>
            <a:prstGeom prst="rect">
              <a:avLst/>
            </a:prstGeom>
          </p:spPr>
        </p:pic>
      </p:grpSp>
    </p:spTree>
    <p:extLst>
      <p:ext uri="{BB962C8B-B14F-4D97-AF65-F5344CB8AC3E}">
        <p14:creationId xmlns:p14="http://schemas.microsoft.com/office/powerpoint/2010/main" val="26854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350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278"/>
            <a:ext cx="9144000" cy="6172200"/>
          </a:xfrm>
          <a:prstGeom prst="rect">
            <a:avLst/>
          </a:prstGeom>
        </p:spPr>
      </p:pic>
    </p:spTree>
    <p:extLst>
      <p:ext uri="{BB962C8B-B14F-4D97-AF65-F5344CB8AC3E}">
        <p14:creationId xmlns:p14="http://schemas.microsoft.com/office/powerpoint/2010/main" val="49920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00" y="0"/>
            <a:ext cx="9145200" cy="6793153"/>
            <a:chOff x="-1200" y="0"/>
            <a:chExt cx="9145200" cy="6793153"/>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0" y="0"/>
              <a:ext cx="4801800" cy="355758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875" y="4585"/>
              <a:ext cx="4341125" cy="358488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3589469"/>
              <a:ext cx="4343400" cy="320368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0" y="3542803"/>
              <a:ext cx="4791800" cy="3250350"/>
            </a:xfrm>
            <a:prstGeom prst="rect">
              <a:avLst/>
            </a:prstGeom>
          </p:spPr>
        </p:pic>
      </p:grpSp>
    </p:spTree>
    <p:extLst>
      <p:ext uri="{BB962C8B-B14F-4D97-AF65-F5344CB8AC3E}">
        <p14:creationId xmlns:p14="http://schemas.microsoft.com/office/powerpoint/2010/main" val="57696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2514599"/>
            <a:ext cx="5482848" cy="1323439"/>
          </a:xfrm>
          <a:prstGeom prst="rect">
            <a:avLst/>
          </a:prstGeom>
          <a:noFill/>
        </p:spPr>
        <p:txBody>
          <a:bodyPr wrap="none" rtlCol="0">
            <a:spAutoFit/>
          </a:bodyPr>
          <a:lstStyle/>
          <a:p>
            <a:r>
              <a:rPr lang="en-US" sz="4000" b="1" dirty="0" smtClean="0"/>
              <a:t>OUR PRESENT PRINCIPAL</a:t>
            </a:r>
          </a:p>
          <a:p>
            <a:r>
              <a:rPr lang="en-US" sz="4000" b="1" dirty="0"/>
              <a:t> </a:t>
            </a:r>
            <a:r>
              <a:rPr lang="en-US" sz="4000" b="1" dirty="0" smtClean="0"/>
              <a:t>        COMPANIES</a:t>
            </a:r>
            <a:endParaRPr lang="en-US" sz="4000" b="1" dirty="0"/>
          </a:p>
        </p:txBody>
      </p:sp>
    </p:spTree>
    <p:extLst>
      <p:ext uri="{BB962C8B-B14F-4D97-AF65-F5344CB8AC3E}">
        <p14:creationId xmlns:p14="http://schemas.microsoft.com/office/powerpoint/2010/main" val="122736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7961"/>
            <a:ext cx="9144000" cy="6865961"/>
            <a:chOff x="0" y="-7961"/>
            <a:chExt cx="9144000" cy="6865961"/>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73389"/>
              <a:ext cx="9144000" cy="308461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61"/>
              <a:ext cx="9144000" cy="3781350"/>
            </a:xfrm>
            <a:prstGeom prst="rect">
              <a:avLst/>
            </a:prstGeom>
          </p:spPr>
        </p:pic>
      </p:grpSp>
    </p:spTree>
    <p:extLst>
      <p:ext uri="{BB962C8B-B14F-4D97-AF65-F5344CB8AC3E}">
        <p14:creationId xmlns:p14="http://schemas.microsoft.com/office/powerpoint/2010/main" val="52018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409285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433" y="35257"/>
            <a:ext cx="9172433" cy="6822743"/>
            <a:chOff x="-28433" y="35257"/>
            <a:chExt cx="9172433" cy="6822743"/>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257"/>
              <a:ext cx="9144000" cy="362234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3" y="3625755"/>
              <a:ext cx="9144000" cy="3232245"/>
            </a:xfrm>
            <a:prstGeom prst="rect">
              <a:avLst/>
            </a:prstGeom>
          </p:spPr>
        </p:pic>
      </p:grpSp>
    </p:spTree>
    <p:extLst>
      <p:ext uri="{BB962C8B-B14F-4D97-AF65-F5344CB8AC3E}">
        <p14:creationId xmlns:p14="http://schemas.microsoft.com/office/powerpoint/2010/main" val="238836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405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04900" y="419100"/>
            <a:ext cx="6858000" cy="6019800"/>
          </a:xfrm>
          <a:prstGeom prst="rect">
            <a:avLst/>
          </a:prstGeom>
        </p:spPr>
      </p:pic>
    </p:spTree>
    <p:extLst>
      <p:ext uri="{BB962C8B-B14F-4D97-AF65-F5344CB8AC3E}">
        <p14:creationId xmlns:p14="http://schemas.microsoft.com/office/powerpoint/2010/main" val="156679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191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317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461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141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914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chemeClr val="tx2">
                    <a:lumMod val="60000"/>
                    <a:lumOff val="40000"/>
                  </a:schemeClr>
                </a:solidFill>
              </a:rPr>
              <a:t>ANTEX MACHINE</a:t>
            </a:r>
            <a:endParaRPr lang="en-US" sz="5400" b="1" dirty="0">
              <a:solidFill>
                <a:schemeClr val="tx2">
                  <a:lumMod val="60000"/>
                  <a:lumOff val="40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828800"/>
            <a:ext cx="7254473" cy="4004469"/>
          </a:xfrm>
        </p:spPr>
      </p:pic>
    </p:spTree>
    <p:extLst>
      <p:ext uri="{BB962C8B-B14F-4D97-AF65-F5344CB8AC3E}">
        <p14:creationId xmlns:p14="http://schemas.microsoft.com/office/powerpoint/2010/main" val="24757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612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22"/>
            <a:ext cx="9144000" cy="6858000"/>
          </a:xfrm>
          <a:prstGeom prst="rect">
            <a:avLst/>
          </a:prstGeom>
        </p:spPr>
      </p:pic>
    </p:spTree>
    <p:extLst>
      <p:ext uri="{BB962C8B-B14F-4D97-AF65-F5344CB8AC3E}">
        <p14:creationId xmlns:p14="http://schemas.microsoft.com/office/powerpoint/2010/main" val="259432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994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3200"/>
            <a:ext cx="8229600" cy="1143000"/>
          </a:xfrm>
        </p:spPr>
        <p:txBody>
          <a:bodyPr>
            <a:normAutofit/>
          </a:bodyPr>
          <a:lstStyle/>
          <a:p>
            <a:r>
              <a:rPr lang="en-US" sz="4800" b="1" dirty="0" smtClean="0"/>
              <a:t>THANKS TO ALL</a:t>
            </a:r>
            <a:endParaRPr lang="en-US" sz="4800" b="1" dirty="0"/>
          </a:p>
        </p:txBody>
      </p:sp>
    </p:spTree>
    <p:extLst>
      <p:ext uri="{BB962C8B-B14F-4D97-AF65-F5344CB8AC3E}">
        <p14:creationId xmlns:p14="http://schemas.microsoft.com/office/powerpoint/2010/main" val="216503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610600" cy="6771084"/>
          </a:xfrm>
          <a:prstGeom prst="rect">
            <a:avLst/>
          </a:prstGeom>
        </p:spPr>
        <p:txBody>
          <a:bodyPr wrap="square">
            <a:spAutoFit/>
          </a:bodyPr>
          <a:lstStyle/>
          <a:p>
            <a:r>
              <a:rPr lang="en-US" sz="3200" b="1" dirty="0" err="1" smtClean="0"/>
              <a:t>Antex</a:t>
            </a:r>
            <a:r>
              <a:rPr lang="en-US" sz="3200" b="1" dirty="0" smtClean="0"/>
              <a:t> Intro:</a:t>
            </a:r>
          </a:p>
          <a:p>
            <a:endParaRPr lang="en-US" sz="3200" b="1" dirty="0" smtClean="0"/>
          </a:p>
          <a:p>
            <a:r>
              <a:rPr lang="en-US" sz="2400" dirty="0" err="1" smtClean="0"/>
              <a:t>Antex</a:t>
            </a:r>
            <a:r>
              <a:rPr lang="en-US" sz="2400" dirty="0" smtClean="0"/>
              <a:t> </a:t>
            </a:r>
            <a:r>
              <a:rPr lang="en-US" sz="2400" dirty="0"/>
              <a:t>is a Italy based company that specializes in multicolor space dying machine. Years of experience allow ANTEX to build quality machines for dyeing </a:t>
            </a:r>
            <a:r>
              <a:rPr lang="en-US" sz="2400" dirty="0" err="1"/>
              <a:t>multicolour</a:t>
            </a:r>
            <a:r>
              <a:rPr lang="en-US" sz="2400" dirty="0"/>
              <a:t> with space dyeing </a:t>
            </a:r>
            <a:r>
              <a:rPr lang="en-US" sz="2400" dirty="0" err="1"/>
              <a:t>system.Continuous</a:t>
            </a:r>
            <a:r>
              <a:rPr lang="en-US" sz="2400" dirty="0"/>
              <a:t> innovation is based on the work done by continuous and steady cooperation with customers from all over the world</a:t>
            </a:r>
            <a:r>
              <a:rPr lang="en-US" sz="2400" dirty="0" smtClean="0"/>
              <a:t>.</a:t>
            </a:r>
          </a:p>
          <a:p>
            <a:endParaRPr lang="en-US" sz="2400" dirty="0"/>
          </a:p>
          <a:p>
            <a:r>
              <a:rPr lang="en-US" sz="2400" b="1" dirty="0"/>
              <a:t>Multicolor dyeing machinery manufacturing concern:</a:t>
            </a:r>
          </a:p>
          <a:p>
            <a:pPr lvl="0"/>
            <a:r>
              <a:rPr lang="en-US" sz="2200" dirty="0" err="1"/>
              <a:t>Conoprint</a:t>
            </a:r>
            <a:r>
              <a:rPr lang="en-US" sz="2200" dirty="0"/>
              <a:t>: effects of multicolor yarn in cones</a:t>
            </a:r>
          </a:p>
          <a:p>
            <a:pPr lvl="0"/>
            <a:r>
              <a:rPr lang="en-US" sz="2200" dirty="0"/>
              <a:t>Magic Box : the new frontier of </a:t>
            </a:r>
            <a:r>
              <a:rPr lang="en-US" sz="2200" dirty="0" err="1"/>
              <a:t>printes</a:t>
            </a:r>
            <a:r>
              <a:rPr lang="en-US" sz="2200" dirty="0"/>
              <a:t> hanks</a:t>
            </a:r>
          </a:p>
          <a:p>
            <a:pPr lvl="0"/>
            <a:r>
              <a:rPr lang="en-US" sz="2200" dirty="0" err="1"/>
              <a:t>Rotoprint</a:t>
            </a:r>
            <a:r>
              <a:rPr lang="en-US" sz="2200" dirty="0"/>
              <a:t>: multicolor effects working continuously on the yarn - output on </a:t>
            </a:r>
            <a:r>
              <a:rPr lang="en-US" sz="2200" dirty="0" smtClean="0"/>
              <a:t>hanks.</a:t>
            </a:r>
            <a:endParaRPr lang="en-US" sz="2200" dirty="0"/>
          </a:p>
          <a:p>
            <a:pPr lvl="0"/>
            <a:r>
              <a:rPr lang="en-US" sz="2200" dirty="0" err="1"/>
              <a:t>Multispace</a:t>
            </a:r>
            <a:r>
              <a:rPr lang="en-US" sz="2200" dirty="0"/>
              <a:t>: multicolor effects on hanks, finished garments, fabrics</a:t>
            </a:r>
          </a:p>
          <a:p>
            <a:pPr lvl="0"/>
            <a:r>
              <a:rPr lang="en-US" sz="2200" dirty="0"/>
              <a:t>Magic Rain: effects multicolor </a:t>
            </a:r>
            <a:r>
              <a:rPr lang="en-US" sz="2200" dirty="0" err="1"/>
              <a:t>melange</a:t>
            </a:r>
            <a:r>
              <a:rPr lang="en-US" sz="2200" dirty="0"/>
              <a:t> working continuously on the yarn - output on hanks</a:t>
            </a:r>
          </a:p>
          <a:p>
            <a:endParaRPr lang="en-US" sz="2400" dirty="0"/>
          </a:p>
        </p:txBody>
      </p:sp>
    </p:spTree>
    <p:extLst>
      <p:ext uri="{BB962C8B-B14F-4D97-AF65-F5344CB8AC3E}">
        <p14:creationId xmlns:p14="http://schemas.microsoft.com/office/powerpoint/2010/main" val="193447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1000"/>
                                        <p:tgtEl>
                                          <p:spTgt spid="2">
                                            <p:txEl>
                                              <p:pRg st="5" end="5"/>
                                            </p:txEl>
                                          </p:spTgt>
                                        </p:tgtEl>
                                      </p:cBhvr>
                                    </p:animEffect>
                                    <p:anim calcmode="lin" valueType="num">
                                      <p:cBhvr>
                                        <p:cTn id="2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1000"/>
                                        <p:tgtEl>
                                          <p:spTgt spid="2">
                                            <p:txEl>
                                              <p:pRg st="6" end="6"/>
                                            </p:txEl>
                                          </p:spTgt>
                                        </p:tgtEl>
                                      </p:cBhvr>
                                    </p:animEffect>
                                    <p:anim calcmode="lin" valueType="num">
                                      <p:cBhvr>
                                        <p:cTn id="3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1000"/>
                                        <p:tgtEl>
                                          <p:spTgt spid="2">
                                            <p:txEl>
                                              <p:pRg st="7" end="7"/>
                                            </p:txEl>
                                          </p:spTgt>
                                        </p:tgtEl>
                                      </p:cBhvr>
                                    </p:animEffect>
                                    <p:anim calcmode="lin" valueType="num">
                                      <p:cBhvr>
                                        <p:cTn id="3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fade">
                                      <p:cBhvr>
                                        <p:cTn id="41" dur="1000"/>
                                        <p:tgtEl>
                                          <p:spTgt spid="2">
                                            <p:txEl>
                                              <p:pRg st="8" end="8"/>
                                            </p:txEl>
                                          </p:spTgt>
                                        </p:tgtEl>
                                      </p:cBhvr>
                                    </p:animEffect>
                                    <p:anim calcmode="lin" valueType="num">
                                      <p:cBhvr>
                                        <p:cTn id="4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42" presetClass="entr" presetSubtype="0" fill="hold" nodeType="after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1000"/>
                                        <p:tgtEl>
                                          <p:spTgt spid="2">
                                            <p:txEl>
                                              <p:pRg st="9" end="9"/>
                                            </p:txEl>
                                          </p:spTgt>
                                        </p:tgtEl>
                                      </p:cBhvr>
                                    </p:animEffect>
                                    <p:anim calcmode="lin" valueType="num">
                                      <p:cBhvr>
                                        <p:cTn id="4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Tree>
    <p:extLst>
      <p:ext uri="{BB962C8B-B14F-4D97-AF65-F5344CB8AC3E}">
        <p14:creationId xmlns:p14="http://schemas.microsoft.com/office/powerpoint/2010/main" val="275748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pSp>
        <p:nvGrpSpPr>
          <p:cNvPr id="8" name="Group 7"/>
          <p:cNvGrpSpPr/>
          <p:nvPr/>
        </p:nvGrpSpPr>
        <p:grpSpPr>
          <a:xfrm>
            <a:off x="0" y="-1"/>
            <a:ext cx="9167884" cy="6858001"/>
            <a:chOff x="0" y="-1"/>
            <a:chExt cx="9167884" cy="6858001"/>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495800" cy="683029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684" y="0"/>
              <a:ext cx="4648200" cy="6858000"/>
            </a:xfrm>
            <a:prstGeom prst="rect">
              <a:avLst/>
            </a:prstGeom>
          </p:spPr>
        </p:pic>
      </p:grpSp>
      <p:sp>
        <p:nvSpPr>
          <p:cNvPr id="7" name="Content Placeholder 6"/>
          <p:cNvSpPr>
            <a:spLocks noGrp="1"/>
          </p:cNvSpPr>
          <p:nvPr>
            <p:ph idx="1"/>
          </p:nvPr>
        </p:nvSpPr>
        <p:spPr>
          <a:xfrm>
            <a:off x="4519684" y="6495327"/>
            <a:ext cx="4655024" cy="334963"/>
          </a:xfrm>
        </p:spPr>
        <p:txBody>
          <a:bodyPr anchor="t">
            <a:noAutofit/>
          </a:bodyPr>
          <a:lstStyle/>
          <a:p>
            <a:r>
              <a:rPr lang="en-US" sz="2800" dirty="0" err="1" smtClean="0">
                <a:solidFill>
                  <a:schemeClr val="tx2">
                    <a:lumMod val="60000"/>
                    <a:lumOff val="40000"/>
                  </a:schemeClr>
                </a:solidFill>
              </a:rPr>
              <a:t>Antex</a:t>
            </a:r>
            <a:r>
              <a:rPr lang="en-US" sz="2800" dirty="0" smtClean="0">
                <a:solidFill>
                  <a:schemeClr val="tx2">
                    <a:lumMod val="60000"/>
                    <a:lumOff val="40000"/>
                  </a:schemeClr>
                </a:solidFill>
              </a:rPr>
              <a:t> thread cone</a:t>
            </a:r>
            <a:endParaRPr lang="en-US" sz="2800" dirty="0">
              <a:solidFill>
                <a:schemeClr val="tx2">
                  <a:lumMod val="60000"/>
                  <a:lumOff val="40000"/>
                </a:schemeClr>
              </a:solidFill>
            </a:endParaRPr>
          </a:p>
        </p:txBody>
      </p:sp>
    </p:spTree>
    <p:extLst>
      <p:ext uri="{BB962C8B-B14F-4D97-AF65-F5344CB8AC3E}">
        <p14:creationId xmlns:p14="http://schemas.microsoft.com/office/powerpoint/2010/main" val="62657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2400" y="609600"/>
            <a:ext cx="1064400" cy="808038"/>
          </a:xfrm>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0" y="7961"/>
            <a:ext cx="9118979" cy="7383439"/>
          </a:xfrm>
          <a:prstGeom prst="rect">
            <a:avLst/>
          </a:prstGeom>
        </p:spPr>
      </p:pic>
    </p:spTree>
    <p:extLst>
      <p:ext uri="{BB962C8B-B14F-4D97-AF65-F5344CB8AC3E}">
        <p14:creationId xmlns:p14="http://schemas.microsoft.com/office/powerpoint/2010/main" val="82699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0" y="274638"/>
            <a:ext cx="762000" cy="1143000"/>
          </a:xfrm>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424378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241</TotalTime>
  <Words>578</Words>
  <Application>Microsoft Office PowerPoint</Application>
  <PresentationFormat>On-screen Show (4:3)</PresentationFormat>
  <Paragraphs>42</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ANTEX MACHINE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of World Bank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TO ALL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Mehedi Hasan</dc:creator>
  <cp:lastModifiedBy>Mehedi Hasan</cp:lastModifiedBy>
  <cp:revision>21</cp:revision>
  <dcterms:created xsi:type="dcterms:W3CDTF">2019-04-15T03:06:42Z</dcterms:created>
  <dcterms:modified xsi:type="dcterms:W3CDTF">2019-04-15T07:08:06Z</dcterms:modified>
</cp:coreProperties>
</file>